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76" r:id="rId5"/>
    <p:sldId id="263" r:id="rId6"/>
    <p:sldId id="264" r:id="rId7"/>
    <p:sldId id="265" r:id="rId8"/>
    <p:sldId id="266" r:id="rId9"/>
    <p:sldId id="267" r:id="rId10"/>
    <p:sldId id="268" r:id="rId11"/>
    <p:sldId id="277" r:id="rId12"/>
    <p:sldId id="280" r:id="rId13"/>
    <p:sldId id="279" r:id="rId14"/>
    <p:sldId id="282" r:id="rId15"/>
    <p:sldId id="281" r:id="rId16"/>
    <p:sldId id="284" r:id="rId17"/>
    <p:sldId id="285" r:id="rId18"/>
    <p:sldId id="278" r:id="rId19"/>
    <p:sldId id="271" r:id="rId20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9" d="100"/>
          <a:sy n="129" d="100"/>
        </p:scale>
        <p:origin x="-104" y="-152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222013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Regularization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REGULARIZATION</a:t>
            </a:r>
          </a:p>
        </p:txBody>
      </p:sp>
      <p:sp>
        <p:nvSpPr>
          <p:cNvPr id="249" name="Shape 249"/>
          <p:cNvSpPr/>
          <p:nvPr/>
        </p:nvSpPr>
        <p:spPr>
          <a:xfrm>
            <a:off x="454024" y="1226372"/>
            <a:ext cx="8455027" cy="2026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rPr lang="en-AU" dirty="0" smtClean="0"/>
              <a:t>Ridge regression is useful to keep coefficients small, and cope when you don’t have much data</a:t>
            </a:r>
          </a:p>
          <a:p>
            <a:endParaRPr lang="en-AU" dirty="0" smtClean="0"/>
          </a:p>
          <a:p>
            <a:r>
              <a:rPr dirty="0" smtClean="0"/>
              <a:t>Lasso </a:t>
            </a:r>
            <a:r>
              <a:rPr lang="en-AU" dirty="0" smtClean="0"/>
              <a:t>regression </a:t>
            </a:r>
            <a:r>
              <a:rPr dirty="0" smtClean="0"/>
              <a:t>is </a:t>
            </a:r>
            <a:r>
              <a:rPr dirty="0"/>
              <a:t>useful if we believe many features are irrelevant, since a feature with a zero coefficient is essentially removed from the model. Thus, it is a useful technique for feature selection.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04443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ELASTIC NET</a:t>
            </a:r>
            <a:endParaRPr dirty="0"/>
          </a:p>
        </p:txBody>
      </p:sp>
      <p:sp>
        <p:nvSpPr>
          <p:cNvPr id="249" name="Shape 249"/>
          <p:cNvSpPr/>
          <p:nvPr/>
        </p:nvSpPr>
        <p:spPr>
          <a:xfrm>
            <a:off x="454024" y="1226372"/>
            <a:ext cx="8455027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rPr lang="en-AU" dirty="0" smtClean="0"/>
              <a:t>Elastic net combines both Ridge and Lasso!</a:t>
            </a:r>
          </a:p>
          <a:p>
            <a:endParaRPr lang="en-AU" dirty="0"/>
          </a:p>
          <a:p>
            <a:r>
              <a:rPr lang="en-AU" dirty="0" smtClean="0"/>
              <a:t>You need to provide a “lambda” for both (called “alpha” and “rho”)…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084" y="3654375"/>
            <a:ext cx="911707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Or you could use </a:t>
            </a:r>
            <a:r>
              <a:rPr kumimoji="0" lang="en-US" sz="23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ElasticNetCV</a:t>
            </a: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and get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them by cross-validation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1019588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51873" cy="3949583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</a:t>
            </a:r>
            <a:r>
              <a:rPr lang="en-US" b="0" dirty="0" smtClean="0">
                <a:latin typeface="Courier New"/>
                <a:cs typeface="Courier New"/>
              </a:rPr>
              <a:t>mport </a:t>
            </a:r>
            <a:r>
              <a:rPr lang="en-US" b="0" dirty="0" err="1" smtClean="0">
                <a:latin typeface="Courier New"/>
                <a:cs typeface="Courier New"/>
              </a:rPr>
              <a:t>sklearn.linear_regression</a:t>
            </a:r>
            <a:endParaRPr lang="en-US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elastic_net</a:t>
            </a:r>
            <a:r>
              <a:rPr lang="en-US" b="0" dirty="0">
                <a:latin typeface="Courier New"/>
                <a:cs typeface="Courier New"/>
              </a:rPr>
              <a:t> = </a:t>
            </a:r>
            <a:r>
              <a:rPr lang="en-US" b="0" dirty="0" err="1">
                <a:latin typeface="Courier New"/>
                <a:cs typeface="Courier New"/>
              </a:rPr>
              <a:t>sklearn.linear_model.ElasticNetCV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elastic_net.fit</a:t>
            </a:r>
            <a:r>
              <a:rPr lang="en-US" b="0" dirty="0" smtClean="0">
                <a:latin typeface="Courier New"/>
                <a:cs typeface="Courier New"/>
              </a:rPr>
              <a:t>(…)</a:t>
            </a: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zip</a:t>
            </a:r>
            <a:r>
              <a:rPr lang="en-US" b="0" dirty="0" smtClean="0">
                <a:latin typeface="Courier New"/>
                <a:cs typeface="Courier New"/>
              </a:rPr>
              <a:t>(</a:t>
            </a:r>
            <a:r>
              <a:rPr lang="en-US" b="0" i="1" dirty="0" err="1" smtClean="0">
                <a:latin typeface="Courier New"/>
                <a:cs typeface="Courier New"/>
              </a:rPr>
              <a:t>column_names</a:t>
            </a:r>
            <a:r>
              <a:rPr lang="en-US" b="0" dirty="0" smtClean="0">
                <a:latin typeface="Courier New"/>
                <a:cs typeface="Courier New"/>
              </a:rPr>
              <a:t>, </a:t>
            </a:r>
            <a:r>
              <a:rPr lang="en-US" b="0" dirty="0" err="1">
                <a:latin typeface="Courier New"/>
                <a:cs typeface="Courier New"/>
              </a:rPr>
              <a:t>elastic_net.coef</a:t>
            </a:r>
            <a:r>
              <a:rPr lang="en-US" b="0" dirty="0">
                <a:latin typeface="Courier New"/>
                <a:cs typeface="Courier New"/>
              </a:rPr>
              <a:t>_)</a:t>
            </a:r>
          </a:p>
        </p:txBody>
      </p:sp>
    </p:spTree>
    <p:extLst>
      <p:ext uri="{BB962C8B-B14F-4D97-AF65-F5344CB8AC3E}">
        <p14:creationId xmlns:p14="http://schemas.microsoft.com/office/powerpoint/2010/main" val="3847586810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WARNING!!!!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assumed that all independent variables have roughly the same scale</a:t>
            </a:r>
          </a:p>
          <a:p>
            <a:pPr lvl="1"/>
            <a:r>
              <a:rPr lang="en-US" dirty="0" smtClean="0"/>
              <a:t>Ridge, Lasso and </a:t>
            </a:r>
            <a:r>
              <a:rPr lang="en-US" dirty="0" err="1" smtClean="0"/>
              <a:t>ElasticNet</a:t>
            </a:r>
            <a:r>
              <a:rPr lang="en-US" dirty="0" smtClean="0"/>
              <a:t> will all </a:t>
            </a:r>
            <a:r>
              <a:rPr lang="en-US" dirty="0" err="1" smtClean="0"/>
              <a:t>penalise</a:t>
            </a:r>
            <a:r>
              <a:rPr lang="en-US" dirty="0" smtClean="0"/>
              <a:t> a large-scale feature</a:t>
            </a:r>
          </a:p>
          <a:p>
            <a:r>
              <a:rPr lang="en-US" dirty="0" smtClean="0"/>
              <a:t>Need to rescale all variables</a:t>
            </a:r>
          </a:p>
          <a:p>
            <a:pPr lvl="1"/>
            <a:r>
              <a:rPr lang="en-US" b="0" dirty="0" err="1" smtClean="0">
                <a:latin typeface="Courier New"/>
                <a:cs typeface="Courier New"/>
              </a:rPr>
              <a:t>sklearn.preprocessing.StandardScaler</a:t>
            </a:r>
            <a:r>
              <a:rPr lang="en-US" b="0" dirty="0" smtClean="0">
                <a:latin typeface="Courier New"/>
                <a:cs typeface="Courier New"/>
              </a:rPr>
              <a:t>()</a:t>
            </a:r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01311620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StandardScaler</a:t>
            </a:r>
            <a:r>
              <a:rPr lang="en-US" dirty="0" smtClean="0"/>
              <a:t> does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+mn-lt"/>
              </a:rPr>
              <a:t>Creates a </a:t>
            </a:r>
            <a:r>
              <a:rPr lang="en-US" b="0" dirty="0" err="1" smtClean="0">
                <a:latin typeface="+mn-lt"/>
              </a:rPr>
              <a:t>numpy</a:t>
            </a:r>
            <a:r>
              <a:rPr lang="en-US" b="0" dirty="0" smtClean="0">
                <a:latin typeface="+mn-lt"/>
              </a:rPr>
              <a:t> array where each column:</a:t>
            </a:r>
          </a:p>
          <a:p>
            <a:pPr lvl="1"/>
            <a:r>
              <a:rPr lang="en-US" b="0" dirty="0" smtClean="0">
                <a:latin typeface="+mn-lt"/>
              </a:rPr>
              <a:t>Mean = 0.0</a:t>
            </a:r>
          </a:p>
          <a:p>
            <a:pPr lvl="1"/>
            <a:r>
              <a:rPr lang="en-US" b="0" dirty="0" err="1" smtClean="0">
                <a:latin typeface="+mn-lt"/>
              </a:rPr>
              <a:t>Stddev</a:t>
            </a:r>
            <a:r>
              <a:rPr lang="en-US" b="0" dirty="0" smtClean="0">
                <a:latin typeface="+mn-lt"/>
              </a:rPr>
              <a:t> = 1.0</a:t>
            </a:r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i.e. subtract the mean from each element, and then divide by </a:t>
            </a:r>
            <a:r>
              <a:rPr lang="en-US" b="0" dirty="0" err="1" smtClean="0">
                <a:latin typeface="+mn-lt"/>
              </a:rPr>
              <a:t>stddev</a:t>
            </a:r>
            <a:endParaRPr lang="en-US" b="0" dirty="0" smtClean="0">
              <a:latin typeface="+mn-lt"/>
            </a:endParaRPr>
          </a:p>
          <a:p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Ideal for</a:t>
            </a:r>
          </a:p>
          <a:p>
            <a:pPr lvl="1"/>
            <a:r>
              <a:rPr lang="en-US" b="0" dirty="0" err="1" smtClean="0">
                <a:latin typeface="+mn-lt"/>
              </a:rPr>
              <a:t>ElasticNet</a:t>
            </a:r>
            <a:endParaRPr lang="en-US" b="0" dirty="0">
              <a:latin typeface="+mn-lt"/>
            </a:endParaRPr>
          </a:p>
          <a:p>
            <a:pPr lvl="1"/>
            <a:r>
              <a:rPr lang="en-US" b="0" dirty="0" smtClean="0">
                <a:latin typeface="+mn-lt"/>
              </a:rPr>
              <a:t>Lasso</a:t>
            </a:r>
          </a:p>
          <a:p>
            <a:pPr lvl="1"/>
            <a:r>
              <a:rPr lang="en-US" b="0" dirty="0" smtClean="0">
                <a:latin typeface="+mn-lt"/>
              </a:rPr>
              <a:t>Ridge</a:t>
            </a:r>
          </a:p>
          <a:p>
            <a:pPr lvl="1"/>
            <a:r>
              <a:rPr lang="en-US" b="0" dirty="0" smtClean="0">
                <a:latin typeface="+mn-lt"/>
              </a:rPr>
              <a:t>K-Means</a:t>
            </a:r>
          </a:p>
          <a:p>
            <a:pPr lvl="1"/>
            <a:r>
              <a:rPr lang="en-US" b="0" dirty="0" err="1" smtClean="0">
                <a:latin typeface="+mn-lt"/>
              </a:rPr>
              <a:t>DBScan</a:t>
            </a:r>
            <a:endParaRPr lang="en-US" b="0" dirty="0">
              <a:latin typeface="+mn-lt"/>
            </a:endParaRPr>
          </a:p>
          <a:p>
            <a:pPr lvl="1"/>
            <a:r>
              <a:rPr lang="en-US" b="0" dirty="0" smtClean="0">
                <a:latin typeface="+mn-lt"/>
              </a:rPr>
              <a:t>PCA</a:t>
            </a:r>
          </a:p>
          <a:p>
            <a:r>
              <a:rPr lang="en-US" b="0" dirty="0" smtClean="0">
                <a:latin typeface="+mn-lt"/>
              </a:rPr>
              <a:t>Makes no difference to </a:t>
            </a:r>
            <a:r>
              <a:rPr lang="en-US" b="0" dirty="0" err="1" smtClean="0">
                <a:latin typeface="+mn-lt"/>
              </a:rPr>
              <a:t>DecisionTree</a:t>
            </a:r>
            <a:r>
              <a:rPr lang="en-US" b="0" dirty="0" smtClean="0">
                <a:latin typeface="+mn-lt"/>
              </a:rPr>
              <a:t>, </a:t>
            </a:r>
            <a:r>
              <a:rPr lang="en-US" b="0" dirty="0" err="1" smtClean="0">
                <a:latin typeface="+mn-lt"/>
              </a:rPr>
              <a:t>LinearRegression</a:t>
            </a:r>
            <a:r>
              <a:rPr lang="en-US" b="0" dirty="0" smtClean="0">
                <a:latin typeface="+mn-lt"/>
              </a:rPr>
              <a:t>, </a:t>
            </a:r>
            <a:r>
              <a:rPr lang="en-US" b="0" dirty="0" err="1" smtClean="0">
                <a:latin typeface="+mn-lt"/>
              </a:rPr>
              <a:t>LogisticRegression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3415201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StandardScaler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>
                <a:latin typeface="Courier New"/>
                <a:cs typeface="Courier New"/>
              </a:rPr>
              <a:t>scalerX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b="0" dirty="0" err="1">
                <a:latin typeface="Courier New"/>
                <a:cs typeface="Courier New"/>
              </a:rPr>
              <a:t>sklearn.preprocessing.StandardScaler</a:t>
            </a:r>
            <a:r>
              <a:rPr lang="en-US" sz="1600" b="0" dirty="0">
                <a:latin typeface="Courier New"/>
                <a:cs typeface="Courier New"/>
              </a:rPr>
              <a:t>()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scalerX.</a:t>
            </a:r>
            <a:r>
              <a:rPr lang="en-US" sz="1600" dirty="0" err="1" smtClean="0">
                <a:latin typeface="Courier New"/>
                <a:cs typeface="Courier New"/>
              </a:rPr>
              <a:t>fit</a:t>
            </a:r>
            <a:r>
              <a:rPr lang="en-US" sz="1600" b="0" dirty="0" smtClean="0">
                <a:latin typeface="Courier New"/>
                <a:cs typeface="Courier New"/>
              </a:rPr>
              <a:t>(X)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X_train</a:t>
            </a:r>
            <a:r>
              <a:rPr lang="en-US" sz="1600" b="0" dirty="0" smtClean="0">
                <a:latin typeface="Courier New"/>
                <a:cs typeface="Courier New"/>
              </a:rPr>
              <a:t>, </a:t>
            </a:r>
            <a:r>
              <a:rPr lang="en-US" sz="1600" b="0" dirty="0" err="1" smtClean="0">
                <a:latin typeface="Courier New"/>
                <a:cs typeface="Courier New"/>
              </a:rPr>
              <a:t>X_test</a:t>
            </a:r>
            <a:r>
              <a:rPr lang="en-US" sz="1600" b="0" dirty="0" smtClean="0">
                <a:latin typeface="Courier New"/>
                <a:cs typeface="Courier New"/>
              </a:rPr>
              <a:t>, </a:t>
            </a:r>
            <a:r>
              <a:rPr lang="en-US" sz="1600" b="0" dirty="0" err="1" smtClean="0">
                <a:latin typeface="Courier New"/>
                <a:cs typeface="Courier New"/>
              </a:rPr>
              <a:t>y_train</a:t>
            </a:r>
            <a:r>
              <a:rPr lang="en-US" sz="1600" b="0" dirty="0" smtClean="0">
                <a:latin typeface="Courier New"/>
                <a:cs typeface="Courier New"/>
              </a:rPr>
              <a:t>, </a:t>
            </a:r>
            <a:r>
              <a:rPr lang="en-US" sz="1600" b="0" dirty="0" err="1" smtClean="0">
                <a:latin typeface="Courier New"/>
                <a:cs typeface="Courier New"/>
              </a:rPr>
              <a:t>y_test</a:t>
            </a:r>
            <a:r>
              <a:rPr lang="en-US" sz="1600" b="0" dirty="0" smtClean="0">
                <a:latin typeface="Courier New"/>
                <a:cs typeface="Courier New"/>
              </a:rPr>
              <a:t>) = 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>
                <a:latin typeface="Courier New"/>
                <a:cs typeface="Courier New"/>
              </a:rPr>
              <a:t> </a:t>
            </a:r>
            <a:r>
              <a:rPr lang="en-US" sz="1600" b="0" dirty="0" smtClean="0">
                <a:latin typeface="Courier New"/>
                <a:cs typeface="Courier New"/>
              </a:rPr>
              <a:t>                  </a:t>
            </a:r>
            <a:r>
              <a:rPr lang="en-US" sz="1600" b="0" dirty="0" err="1" smtClean="0">
                <a:latin typeface="Courier New"/>
                <a:cs typeface="Courier New"/>
              </a:rPr>
              <a:t>sklearn.cross_validation.train_test_split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X,y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X_train_scaled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scalerX.</a:t>
            </a:r>
            <a:r>
              <a:rPr lang="en-US" sz="1600" dirty="0" err="1" smtClean="0">
                <a:latin typeface="Courier New"/>
                <a:cs typeface="Courier New"/>
              </a:rPr>
              <a:t>transform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X_train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X_test_scaled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dirty="0">
                <a:latin typeface="Courier New"/>
                <a:cs typeface="Courier New"/>
              </a:rPr>
              <a:t>= </a:t>
            </a:r>
            <a:r>
              <a:rPr lang="en-US" sz="1600" b="0" dirty="0" err="1">
                <a:latin typeface="Courier New"/>
                <a:cs typeface="Courier New"/>
              </a:rPr>
              <a:t>scalerX.</a:t>
            </a:r>
            <a:r>
              <a:rPr lang="en-US" sz="1600" dirty="0" err="1">
                <a:latin typeface="Courier New"/>
                <a:cs typeface="Courier New"/>
              </a:rPr>
              <a:t>transform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X_test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# optionally transform y…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>
                <a:latin typeface="Courier New"/>
                <a:cs typeface="Courier New"/>
              </a:rPr>
              <a:t>scalerY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b="0" dirty="0" err="1">
                <a:latin typeface="Courier New"/>
                <a:cs typeface="Courier New"/>
              </a:rPr>
              <a:t>sklearn.preprocessing.StandardScaler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scalerY.</a:t>
            </a:r>
            <a:r>
              <a:rPr lang="en-US" sz="1600" dirty="0" err="1" smtClean="0">
                <a:latin typeface="Courier New"/>
                <a:cs typeface="Courier New"/>
              </a:rPr>
              <a:t>fit</a:t>
            </a:r>
            <a:r>
              <a:rPr lang="en-US" sz="1600" b="0" dirty="0" smtClean="0">
                <a:latin typeface="Courier New"/>
                <a:cs typeface="Courier New"/>
              </a:rPr>
              <a:t>(y)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Y_train_scaled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dirty="0">
                <a:latin typeface="Courier New"/>
                <a:cs typeface="Courier New"/>
              </a:rPr>
              <a:t>= </a:t>
            </a:r>
            <a:r>
              <a:rPr lang="en-US" sz="1600" b="0" dirty="0" err="1" smtClean="0">
                <a:latin typeface="Courier New"/>
                <a:cs typeface="Courier New"/>
              </a:rPr>
              <a:t>scalerY.</a:t>
            </a:r>
            <a:r>
              <a:rPr lang="en-US" sz="1600" dirty="0" err="1" smtClean="0">
                <a:latin typeface="Courier New"/>
                <a:cs typeface="Courier New"/>
              </a:rPr>
              <a:t>transform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y_train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Y_test_scaled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dirty="0">
                <a:latin typeface="Courier New"/>
                <a:cs typeface="Courier New"/>
              </a:rPr>
              <a:t>= </a:t>
            </a:r>
            <a:r>
              <a:rPr lang="en-US" sz="1600" b="0" dirty="0" err="1" smtClean="0">
                <a:latin typeface="Courier New"/>
                <a:cs typeface="Courier New"/>
              </a:rPr>
              <a:t>scalerY.</a:t>
            </a:r>
            <a:r>
              <a:rPr lang="en-US" sz="1600" dirty="0" err="1" smtClean="0">
                <a:latin typeface="Courier New"/>
                <a:cs typeface="Courier New"/>
              </a:rPr>
              <a:t>transform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y_test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Regressor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sklearn.linear_transform.SomeRegressor</a:t>
            </a:r>
            <a:r>
              <a:rPr lang="en-US" sz="1600" b="0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Regressor.fit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smtClean="0">
                <a:latin typeface="Courier New"/>
                <a:cs typeface="Courier New"/>
              </a:rPr>
              <a:t>X_train_scaled</a:t>
            </a:r>
            <a:r>
              <a:rPr lang="en-US" sz="1600" b="0" dirty="0" smtClean="0">
                <a:latin typeface="Courier New"/>
                <a:cs typeface="Courier New"/>
              </a:rPr>
              <a:t>, </a:t>
            </a:r>
            <a:r>
              <a:rPr lang="en-US" sz="1600" b="0" dirty="0" err="1" smtClean="0">
                <a:latin typeface="Courier New"/>
                <a:cs typeface="Courier New"/>
              </a:rPr>
              <a:t>Y_train_scaled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Preds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Regressor.predict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X_test_scaled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sklearn.metrics.mean_squared_error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Preds</a:t>
            </a:r>
            <a:r>
              <a:rPr lang="en-US" sz="1600" b="0" dirty="0" smtClean="0">
                <a:latin typeface="Courier New"/>
                <a:cs typeface="Courier New"/>
              </a:rPr>
              <a:t>, </a:t>
            </a:r>
            <a:r>
              <a:rPr lang="en-US" sz="1600" b="0" dirty="0" err="1" smtClean="0">
                <a:latin typeface="Courier New"/>
                <a:cs typeface="Courier New"/>
              </a:rPr>
              <a:t>Y_test_scaled</a:t>
            </a:r>
            <a:r>
              <a:rPr lang="en-US" sz="1600" b="0" dirty="0" smtClean="0">
                <a:latin typeface="Courier New"/>
                <a:cs typeface="Courier New"/>
              </a:rPr>
              <a:t>) </a:t>
            </a:r>
          </a:p>
          <a:p>
            <a:pPr marL="40639" indent="0">
              <a:lnSpc>
                <a:spcPct val="100000"/>
              </a:lnSpc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30359062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Getting back to reality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Preds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Regressor.predict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X_test_scaled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Reality_Preds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scalerY.inverse_transform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Preds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7752769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That’s the theory; in practice…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3657113" cy="4030980"/>
          </a:xfrm>
        </p:spPr>
        <p:txBody>
          <a:bodyPr/>
          <a:lstStyle/>
          <a:p>
            <a:r>
              <a:rPr lang="en-US" b="0" dirty="0" smtClean="0">
                <a:latin typeface="+mn-lt"/>
              </a:rPr>
              <a:t>Use </a:t>
            </a:r>
            <a:r>
              <a:rPr lang="en-US" b="0" dirty="0" err="1" smtClean="0">
                <a:latin typeface="+mn-lt"/>
              </a:rPr>
              <a:t>RobustScaler</a:t>
            </a:r>
            <a:r>
              <a:rPr lang="en-US" b="0" dirty="0" smtClean="0">
                <a:latin typeface="+mn-lt"/>
              </a:rPr>
              <a:t>() instead</a:t>
            </a:r>
          </a:p>
          <a:p>
            <a:r>
              <a:rPr lang="en-US" b="0" dirty="0">
                <a:latin typeface="+mn-lt"/>
              </a:rPr>
              <a:t>Scales all data</a:t>
            </a:r>
          </a:p>
          <a:p>
            <a:r>
              <a:rPr lang="en-US" b="0" dirty="0" smtClean="0">
                <a:latin typeface="+mn-lt"/>
              </a:rPr>
              <a:t>Ignores the top and bottom quartiles to calculate mean and </a:t>
            </a:r>
            <a:r>
              <a:rPr lang="en-US" b="0" dirty="0" err="1" smtClean="0">
                <a:latin typeface="+mn-lt"/>
              </a:rPr>
              <a:t>stddev</a:t>
            </a:r>
            <a:endParaRPr lang="en-US" b="0" dirty="0" smtClean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82" y="1269144"/>
            <a:ext cx="51943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49960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Outliers in the X-direction? </a:t>
            </a:r>
            <a:r>
              <a:rPr lang="en-US" b="0" dirty="0" err="1" smtClean="0"/>
              <a:t>Theil-Sen</a:t>
            </a:r>
            <a:endParaRPr lang="en-US" b="0" dirty="0" smtClean="0"/>
          </a:p>
          <a:p>
            <a:r>
              <a:rPr lang="en-US" b="0" dirty="0" smtClean="0"/>
              <a:t>Outliers in the Y-direction? RANSAC</a:t>
            </a:r>
          </a:p>
          <a:p>
            <a:r>
              <a:rPr lang="en-US" b="0" dirty="0" smtClean="0"/>
              <a:t>Not enough data? </a:t>
            </a:r>
            <a:r>
              <a:rPr lang="en-US" b="0" dirty="0" err="1" smtClean="0"/>
              <a:t>ElasticNetCV</a:t>
            </a:r>
            <a:r>
              <a:rPr lang="en-US" b="0" dirty="0" smtClean="0"/>
              <a:t> or </a:t>
            </a:r>
            <a:r>
              <a:rPr lang="en-US" b="0" dirty="0" err="1" smtClean="0"/>
              <a:t>LeastAngleRegression</a:t>
            </a:r>
            <a:r>
              <a:rPr lang="en-US" b="0" dirty="0" smtClean="0"/>
              <a:t> (LARS)</a:t>
            </a:r>
          </a:p>
          <a:p>
            <a:endParaRPr lang="en-US" b="0" dirty="0"/>
          </a:p>
          <a:p>
            <a:pPr marL="40639" indent="0"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512360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LAB</a:t>
            </a:r>
          </a:p>
        </p:txBody>
      </p:sp>
      <p:sp>
        <p:nvSpPr>
          <p:cNvPr id="273" name="Shape 27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2" name="Shape 29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LASSO AND RIDGE REGRESSION</a:t>
            </a: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4 Day 1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Linear regression when you don’t have much data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4208462" cy="4030980"/>
          </a:xfrm>
        </p:spPr>
        <p:txBody>
          <a:bodyPr/>
          <a:lstStyle/>
          <a:p>
            <a:r>
              <a:rPr lang="en-US" b="0" dirty="0" smtClean="0">
                <a:latin typeface="+mn-lt"/>
              </a:rPr>
              <a:t>If you have a lot of columns, and not much data</a:t>
            </a:r>
          </a:p>
          <a:p>
            <a:pPr lvl="1"/>
            <a:r>
              <a:rPr lang="en-US" b="0" dirty="0" smtClean="0">
                <a:latin typeface="+mn-lt"/>
              </a:rPr>
              <a:t>Some of those columns are probably correlated a bit just by chance</a:t>
            </a:r>
          </a:p>
          <a:p>
            <a:r>
              <a:rPr lang="en-US" b="0" dirty="0" smtClean="0">
                <a:latin typeface="+mn-lt"/>
              </a:rPr>
              <a:t>You still want a simple model that can be explained in words, not </a:t>
            </a:r>
            <a:r>
              <a:rPr lang="en-US" b="0" dirty="0" err="1" smtClean="0">
                <a:latin typeface="+mn-lt"/>
              </a:rPr>
              <a:t>maths</a:t>
            </a:r>
            <a:endParaRPr lang="en-US" b="0" dirty="0" smtClean="0">
              <a:latin typeface="+mn-lt"/>
            </a:endParaRPr>
          </a:p>
          <a:p>
            <a:pPr lvl="1"/>
            <a:r>
              <a:rPr lang="en-US" b="0" dirty="0" smtClean="0">
                <a:latin typeface="+mn-lt"/>
              </a:rPr>
              <a:t>(This rules out reducing dimensions with PCA)</a:t>
            </a:r>
          </a:p>
          <a:p>
            <a:pPr lvl="1"/>
            <a:r>
              <a:rPr lang="en-US" b="0" dirty="0" smtClean="0">
                <a:latin typeface="+mn-lt"/>
              </a:rPr>
              <a:t>It can’t use too many variables</a:t>
            </a:r>
          </a:p>
          <a:p>
            <a:pPr lvl="1"/>
            <a:r>
              <a:rPr lang="en-US" b="0" dirty="0" smtClean="0">
                <a:latin typeface="+mn-lt"/>
              </a:rPr>
              <a:t>You don’t want tiny amounts of noise causing a more complex formula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29016" y="986696"/>
            <a:ext cx="4208462" cy="2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186690" lvl="1" indent="0">
              <a:buNone/>
            </a:pPr>
            <a:r>
              <a:rPr lang="en-US" dirty="0" smtClean="0"/>
              <a:t>Prediction = </a:t>
            </a:r>
          </a:p>
          <a:p>
            <a:pPr marL="186690" lvl="1" indent="0">
              <a:buNone/>
            </a:pPr>
            <a:r>
              <a:rPr lang="en-US" dirty="0"/>
              <a:t> </a:t>
            </a:r>
            <a:r>
              <a:rPr lang="en-US" dirty="0" smtClean="0"/>
              <a:t> 3881.3 x </a:t>
            </a:r>
            <a:r>
              <a:rPr lang="en-US" dirty="0" err="1" smtClean="0"/>
              <a:t>ContractPrice</a:t>
            </a:r>
            <a:endParaRPr lang="en-US" dirty="0" smtClean="0"/>
          </a:p>
          <a:p>
            <a:pPr marL="186690" lvl="1" indent="0">
              <a:buNone/>
            </a:pPr>
            <a:r>
              <a:rPr lang="en-US" dirty="0" smtClean="0"/>
              <a:t>+ 0.0002 x  </a:t>
            </a:r>
            <a:r>
              <a:rPr lang="en-US" dirty="0" err="1" smtClean="0"/>
              <a:t>PhaseOfTheMoon</a:t>
            </a:r>
            <a:endParaRPr lang="en-US" dirty="0" smtClean="0"/>
          </a:p>
          <a:p>
            <a:pPr marL="186690" lvl="1" indent="0">
              <a:buNone/>
            </a:pPr>
            <a:r>
              <a:rPr lang="en-US" dirty="0" smtClean="0"/>
              <a:t>- 3882.5 x </a:t>
            </a:r>
            <a:r>
              <a:rPr lang="en-US" dirty="0" err="1" smtClean="0"/>
              <a:t>FinalPrice</a:t>
            </a:r>
            <a:endParaRPr lang="en-US" dirty="0"/>
          </a:p>
          <a:p>
            <a:pPr lvl="1">
              <a:buFontTx/>
              <a:buChar char="-"/>
            </a:pPr>
            <a:endParaRPr lang="en-US" dirty="0" smtClean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81416" y="2993204"/>
            <a:ext cx="4208462" cy="2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186690" lvl="1" indent="0">
              <a:buNone/>
            </a:pPr>
            <a:r>
              <a:rPr lang="en-US" dirty="0" smtClean="0"/>
              <a:t>Prediction = </a:t>
            </a:r>
          </a:p>
          <a:p>
            <a:pPr marL="186690" lvl="1" indent="0">
              <a:buNone/>
            </a:pPr>
            <a:r>
              <a:rPr lang="en-US" dirty="0"/>
              <a:t> </a:t>
            </a:r>
            <a:r>
              <a:rPr lang="en-US" dirty="0" smtClean="0"/>
              <a:t> 1.2 x </a:t>
            </a:r>
            <a:r>
              <a:rPr lang="en-US" dirty="0" err="1" smtClean="0"/>
              <a:t>ContractPrice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6157735" y="2857219"/>
            <a:ext cx="105279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accent2">
                    <a:alpha val="72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8000" dirty="0">
              <a:solidFill>
                <a:schemeClr val="accent2">
                  <a:alpha val="72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7429" y="403690"/>
            <a:ext cx="223355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800" dirty="0">
                <a:solidFill>
                  <a:srgbClr val="FF0000">
                    <a:alpha val="72000"/>
                  </a:srgbClr>
                </a:solidFill>
                <a:latin typeface="Webdings"/>
                <a:ea typeface="Webdings"/>
                <a:cs typeface="Webdings"/>
              </a:rPr>
              <a:t></a:t>
            </a:r>
            <a:endParaRPr lang="en-US" sz="12800" dirty="0">
              <a:solidFill>
                <a:srgbClr val="FF0000">
                  <a:alpha val="72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91376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HOW DOES REGULARIZATION WORK?</a:t>
            </a:r>
          </a:p>
        </p:txBody>
      </p:sp>
      <p:sp>
        <p:nvSpPr>
          <p:cNvPr id="204" name="Shape 204"/>
          <p:cNvSpPr/>
          <p:nvPr/>
        </p:nvSpPr>
        <p:spPr>
          <a:xfrm>
            <a:off x="454024" y="1429572"/>
            <a:ext cx="8455027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+mn-lt"/>
            </a:endParaRP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+mn-lt"/>
              </a:rPr>
              <a:t>A tuning parameter lambda (or sometimes alpha) imposes a </a:t>
            </a:r>
            <a:r>
              <a:rPr u="sng" dirty="0">
                <a:latin typeface="+mn-lt"/>
              </a:rPr>
              <a:t>penalty on the size of coefficients.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+mn-lt"/>
              </a:rPr>
              <a:t>Instead of minimizing the "loss function" (mean squared error), it minimizes the "loss plus penalty".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+mn-lt"/>
              </a:rPr>
              <a:t>A tiny alpha imposes no penalty on the coefficient size, and is equivalent to a normal linear model.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+mn-lt"/>
              </a:rPr>
              <a:t>Increasing the alpha penalizes the coefficients and shrinks them toward zero.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REGULARIZATION</a:t>
            </a:r>
          </a:p>
        </p:txBody>
      </p:sp>
      <p:sp>
        <p:nvSpPr>
          <p:cNvPr id="212" name="Shape 212"/>
          <p:cNvSpPr/>
          <p:nvPr/>
        </p:nvSpPr>
        <p:spPr>
          <a:xfrm>
            <a:off x="454024" y="1429572"/>
            <a:ext cx="8455027" cy="4103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Recall from Week 2 that the least squares procedure estimates coefficients that minimise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AU" dirty="0" smtClean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AU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Regularization (or Shrinkage) is a way to constrain the estimates of beta to be close or equal to zero.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</p:txBody>
      </p:sp>
      <p:pic>
        <p:nvPicPr>
          <p:cNvPr id="2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8787" y="2406650"/>
            <a:ext cx="3365501" cy="1003300"/>
          </a:xfrm>
          <a:prstGeom prst="rect">
            <a:avLst/>
          </a:prstGeom>
          <a:ln w="25400"/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5444564" y="3111358"/>
            <a:ext cx="49228" cy="492303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/>
          <p:cNvSpPr txBox="1"/>
          <p:nvPr/>
        </p:nvSpPr>
        <p:spPr>
          <a:xfrm>
            <a:off x="4846059" y="3472304"/>
            <a:ext cx="3496215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This is the </a:t>
            </a: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coef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_ array from </a:t>
            </a: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LinearRegressor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 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RIDGE REGRESSION</a:t>
            </a:r>
          </a:p>
        </p:txBody>
      </p:sp>
      <p:sp>
        <p:nvSpPr>
          <p:cNvPr id="221" name="Shape 221"/>
          <p:cNvSpPr/>
          <p:nvPr/>
        </p:nvSpPr>
        <p:spPr>
          <a:xfrm>
            <a:off x="454024" y="1429572"/>
            <a:ext cx="8455027" cy="344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Ridge Regression is similar to least squares, except we include a penalty term,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the λ</a:t>
            </a:r>
            <a:r>
              <a:rPr sz="1200"/>
              <a:t> </a:t>
            </a:r>
            <a:r>
              <a:t>term is a tuning parameter. When it is zero we get least squares,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as it increases the term,               (the shrinkage penalty) has more of an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impact and the coefficients will approach zero.</a:t>
            </a:r>
          </a:p>
        </p:txBody>
      </p:sp>
      <p:pic>
        <p:nvPicPr>
          <p:cNvPr id="2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7537" y="2279650"/>
            <a:ext cx="5588001" cy="1028700"/>
          </a:xfrm>
          <a:prstGeom prst="rect">
            <a:avLst/>
          </a:prstGeom>
          <a:ln w="25400"/>
        </p:spPr>
      </p:pic>
      <p:pic>
        <p:nvPicPr>
          <p:cNvPr id="22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0737" y="3630926"/>
            <a:ext cx="736601" cy="647701"/>
          </a:xfrm>
          <a:prstGeom prst="rect">
            <a:avLst/>
          </a:prstGeom>
          <a:ln w="25400"/>
        </p:spPr>
      </p:pic>
      <p:sp>
        <p:nvSpPr>
          <p:cNvPr id="2" name="Oval 1"/>
          <p:cNvSpPr/>
          <p:nvPr/>
        </p:nvSpPr>
        <p:spPr>
          <a:xfrm>
            <a:off x="4578160" y="2431979"/>
            <a:ext cx="895941" cy="80737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011362" y="2103175"/>
            <a:ext cx="462739" cy="35295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5458575" y="1785796"/>
            <a:ext cx="3806045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Really punish any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</a:t>
            </a:r>
            <a:r>
              <a:rPr kumimoji="0" lang="en-US" sz="2300" b="0" i="0" u="none" strike="noStrike" cap="none" spc="0" normalizeH="0" dirty="0" err="1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coef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_ tha</a:t>
            </a:r>
            <a:r>
              <a:rPr lang="en-US" b="0" dirty="0" smtClean="0">
                <a:solidFill>
                  <a:schemeClr val="accent5"/>
                </a:solidFill>
                <a:latin typeface="+mn-lt"/>
              </a:rPr>
              <a:t>t isn’t zero or very small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LASSO REGRESSION</a:t>
            </a:r>
          </a:p>
        </p:txBody>
      </p:sp>
      <p:sp>
        <p:nvSpPr>
          <p:cNvPr id="231" name="Shape 231"/>
          <p:cNvSpPr/>
          <p:nvPr/>
        </p:nvSpPr>
        <p:spPr>
          <a:xfrm>
            <a:off x="454024" y="1429572"/>
            <a:ext cx="8455027" cy="180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Lasso Regression is similar to Ridge Regression, except we have the absolute value of beta in our penalty term,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8187" y="2197100"/>
            <a:ext cx="5346701" cy="863600"/>
          </a:xfrm>
          <a:prstGeom prst="rect">
            <a:avLst/>
          </a:prstGeom>
          <a:ln w="25400"/>
        </p:spPr>
      </p:pic>
      <p:sp>
        <p:nvSpPr>
          <p:cNvPr id="11" name="Oval 10"/>
          <p:cNvSpPr/>
          <p:nvPr/>
        </p:nvSpPr>
        <p:spPr>
          <a:xfrm>
            <a:off x="4578160" y="2197100"/>
            <a:ext cx="895941" cy="80737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RIDGE VS LASSO</a:t>
            </a:r>
          </a:p>
        </p:txBody>
      </p:sp>
      <p:pic>
        <p:nvPicPr>
          <p:cNvPr id="2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0437"/>
            <a:ext cx="9363075" cy="3662208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2614</TotalTime>
  <Words>710</Words>
  <Application>Microsoft Macintosh PowerPoint</Application>
  <PresentationFormat>Custom</PresentationFormat>
  <Paragraphs>124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White</vt:lpstr>
      <vt:lpstr>DATA SCIENCE 10 WEEK PART TIME COURSE  Regularization</vt:lpstr>
      <vt:lpstr>AGENDA</vt:lpstr>
      <vt:lpstr>LASSO AND RIDGE REGRESSION </vt:lpstr>
      <vt:lpstr>Linear regression when you don’t have much data </vt:lpstr>
      <vt:lpstr>HOW DOES REGULARIZATION WORK?</vt:lpstr>
      <vt:lpstr>REGULARIZATION</vt:lpstr>
      <vt:lpstr>RIDGE REGRESSION</vt:lpstr>
      <vt:lpstr>LASSO REGRESSION</vt:lpstr>
      <vt:lpstr>RIDGE VS LASSO</vt:lpstr>
      <vt:lpstr>REGULARIZATION</vt:lpstr>
      <vt:lpstr>ELASTIC NET</vt:lpstr>
      <vt:lpstr>Code example</vt:lpstr>
      <vt:lpstr>WARNING!!!!</vt:lpstr>
      <vt:lpstr>What StandardScaler does</vt:lpstr>
      <vt:lpstr>Using StandardScaler</vt:lpstr>
      <vt:lpstr>Getting back to reality</vt:lpstr>
      <vt:lpstr>That’s the theory; in practice…</vt:lpstr>
      <vt:lpstr>Linear Regression Summary</vt:lpstr>
      <vt:lpstr>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Regularization, Pipelines</dc:title>
  <cp:lastModifiedBy>Greg Baker</cp:lastModifiedBy>
  <cp:revision>13</cp:revision>
  <dcterms:modified xsi:type="dcterms:W3CDTF">2016-08-01T12:23:25Z</dcterms:modified>
</cp:coreProperties>
</file>